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2"/>
  </p:notesMasterIdLst>
  <p:handoutMasterIdLst>
    <p:handoutMasterId r:id="rId13"/>
  </p:handoutMasterIdLst>
  <p:sldIdLst>
    <p:sldId id="439" r:id="rId5"/>
    <p:sldId id="440" r:id="rId6"/>
    <p:sldId id="441" r:id="rId7"/>
    <p:sldId id="442" r:id="rId8"/>
    <p:sldId id="443" r:id="rId9"/>
    <p:sldId id="444" r:id="rId10"/>
    <p:sldId id="476" r:id="rId11"/>
  </p:sldIdLst>
  <p:sldSz cx="24382413" cy="13716000"/>
  <p:notesSz cx="6858000" cy="9144000"/>
  <p:embeddedFontLst>
    <p:embeddedFont>
      <p:font typeface="Bitter" pitchFamily="2" charset="77"/>
      <p:regular r:id="rId14"/>
      <p:bold r:id="rId15"/>
      <p:italic r:id="rId16"/>
      <p:boldItalic r:id="rId17"/>
    </p:embeddedFont>
    <p:embeddedFont>
      <p:font typeface="Bitter SemiBold" pitchFamily="2" charset="77"/>
      <p:regular r:id="rId18"/>
      <p:bold r:id="rId19"/>
      <p:italic r:id="rId20"/>
      <p:boldItalic r:id="rId21"/>
    </p:embeddedFont>
    <p:embeddedFont>
      <p:font typeface="Rubik" pitchFamily="2" charset="-79"/>
      <p:regular r:id="rId22"/>
      <p:bold r:id="rId23"/>
      <p:italic r:id="rId24"/>
      <p:boldItalic r:id="rId25"/>
    </p:embeddedFont>
    <p:embeddedFont>
      <p:font typeface="Rubik Medium" pitchFamily="2" charset="-79"/>
      <p:regular r:id="rId26"/>
      <p:italic r:id="rId27"/>
    </p:embeddedFont>
    <p:embeddedFont>
      <p:font typeface="Rubik SemiBold" pitchFamily="2" charset="-79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 autoAdjust="0"/>
    <p:restoredTop sz="96327" autoAdjust="0"/>
  </p:normalViewPr>
  <p:slideViewPr>
    <p:cSldViewPr snapToGrid="0">
      <p:cViewPr varScale="1">
        <p:scale>
          <a:sx n="63" d="100"/>
          <a:sy n="63" d="100"/>
        </p:scale>
        <p:origin x="1000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04/02/2026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04/02/2026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8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2/4/26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2/4/26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hyperlink" Target="https://docs.gbif.org/course-data-use/e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data-use-club" TargetMode="External"/><Relationship Id="rId2" Type="http://schemas.openxmlformats.org/officeDocument/2006/relationships/hyperlink" Target="https://www.datacamp.com/donates?utm_source=gbif&amp;utm_medium=partner&amp;utm_campaign=230521_1-gbif-23-24_2-na_3-global_4-na_5-bl_6-na_7-do_8-ptnr-pn_9-na_10-na_11-partnership-renew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bif.org/course-data-use/en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discourse.gbif.org/c/data-us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survey-xact.dk/LinkCollector?key=966FA3SRU59J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www.gbif.org/data-use-club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docs.gbif.org/openrefine-guide/3.0/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bif.org/data-use-club" TargetMode="Externa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DC1913-727A-EF3F-1BDC-A7564860A0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chemeClr val="accent4"/>
                </a:solidFill>
                <a:latin typeface="Bitter" pitchFamily="2" charset="77"/>
              </a:rPr>
              <a:t>Data Use</a:t>
            </a:r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chemeClr val="accent4"/>
                </a:solidFill>
                <a:latin typeface="Bitter" pitchFamily="2" charset="77"/>
              </a:rPr>
              <a:t>Club</a:t>
            </a:r>
          </a:p>
        </p:txBody>
      </p:sp>
      <p:pic>
        <p:nvPicPr>
          <p:cNvPr id="11" name="Picture 10" descr="A group of men sitting at a table with laptops and computers&#10;&#10;AI-generated content may be incorrect.">
            <a:extLst>
              <a:ext uri="{FF2B5EF4-FFF2-40B4-BE49-F238E27FC236}">
                <a16:creationId xmlns:a16="http://schemas.microsoft.com/office/drawing/2014/main" id="{0F92B61E-AF63-E615-030A-0515BF65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206" y="4840777"/>
            <a:ext cx="11191388" cy="511394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608772-24BD-9B9B-4895-89A82BA3E9FB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1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2790E8-262F-8153-9010-316C28F5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Use Club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F8A79CA-C721-0A6E-4B71-C5016080BE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31474" t="-7060" r="-30967" b="-12839"/>
          <a:stretch>
            <a:fillRect/>
          </a:stretch>
        </p:blipFill>
        <p:spPr>
          <a:xfrm>
            <a:off x="12161710" y="3257550"/>
            <a:ext cx="11484768" cy="829786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AA6B1D-59C9-FACB-8F06-6E26A9B0E7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Use Club is a space that promotes the interaction between data users and provides them with tools for developing skills in data use, no matter where they are in the world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B2F27B8-E41F-16FC-8401-AA8D9B799769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24F7-FB5F-6A14-E0D0-5CCBF8CE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82BA3-0E87-4254-D3B8-206E9416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seminars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874E3C6-7D10-6E07-5B0F-62EBE6C92C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14" t="-3591" r="-22607" b="-1"/>
          <a:stretch>
            <a:fillRect/>
          </a:stretch>
        </p:blipFill>
        <p:spPr>
          <a:xfrm>
            <a:off x="12161710" y="3257550"/>
            <a:ext cx="11484768" cy="829786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8D3E910-8C0B-77A3-C736-498DDB020A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quarterly webinar series highlights approaches to global problems using GBIF-mediated data. Each seminar provides opportunities for knowledge exchange and inspiration for GBIF users who wish to develop their own solutions to similar challenges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24F04DB-AF37-8219-B35A-32B8B424A7A0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8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C6A39-80BA-EDAB-53B3-77A0CBF8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A1272-591E-C529-9D62-3904958D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AAE046-4254-3FFB-F83D-107B6DA54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quarterly webinar series focuses on developing the informatic and data management skills necessary to fully exploit the potential of GBIF-mediated data. The material for these sessions expands on the </a:t>
            </a:r>
            <a:r>
              <a:rPr lang="en-US" dirty="0">
                <a:hlinkClick r:id="rId2"/>
              </a:rPr>
              <a:t>biodiversity data use curriculum</a:t>
            </a:r>
            <a:r>
              <a:rPr lang="en-US" dirty="0"/>
              <a:t> developed by GBIF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BC745C9-D094-7E15-DF51-FBB717E6A11C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43E0C-1337-16FA-5EC4-D1A8BB59D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142" y="4611882"/>
            <a:ext cx="9802385" cy="55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EE10-CFE0-2BC2-1830-4AB0623B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348EC6-94F1-E504-2F4A-A734C23F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r>
              <a:rPr lang="en-US" dirty="0"/>
              <a:t> online training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C77C8C-EB2E-B2E7-6626-A1B5F20E5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GBIF users can receive free access to the full suite of online training offered by </a:t>
            </a:r>
            <a:r>
              <a:rPr lang="en-US" dirty="0" err="1"/>
              <a:t>DataCamp</a:t>
            </a:r>
            <a:r>
              <a:rPr lang="en-US" dirty="0"/>
              <a:t> through </a:t>
            </a:r>
            <a:r>
              <a:rPr lang="en-US" dirty="0">
                <a:hlinkClick r:id="rId2"/>
              </a:rPr>
              <a:t>DataCamp Donates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8B32BB-4731-1818-B614-8602197E63E8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50CFCB-5619-54A0-A80C-46CFA7990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9755" y="6391803"/>
            <a:ext cx="9703390" cy="20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0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EF109-99E8-DA93-6BDC-05A11E8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Club resources</a:t>
            </a:r>
          </a:p>
        </p:txBody>
      </p:sp>
      <p:pic>
        <p:nvPicPr>
          <p:cNvPr id="16" name="Picture Placeholder 15" descr="A silver sphere with triangles&#10;&#10;AI-generated content may be incorrect.">
            <a:extLst>
              <a:ext uri="{FF2B5EF4-FFF2-40B4-BE49-F238E27FC236}">
                <a16:creationId xmlns:a16="http://schemas.microsoft.com/office/drawing/2014/main" id="{61422CCD-3750-4066-3D79-AC56FC36E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pic>
        <p:nvPicPr>
          <p:cNvPr id="18" name="Picture Placeholder 17" descr="A grey sphere with triangles&#10;&#10;AI-generated content may be incorrect.">
            <a:extLst>
              <a:ext uri="{FF2B5EF4-FFF2-40B4-BE49-F238E27FC236}">
                <a16:creationId xmlns:a16="http://schemas.microsoft.com/office/drawing/2014/main" id="{68565415-AA93-D0C3-B989-2F614075FA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1245"/>
          <a:stretch>
            <a:fillRect/>
          </a:stretch>
        </p:blipFill>
        <p:spPr/>
      </p:pic>
      <p:pic>
        <p:nvPicPr>
          <p:cNvPr id="20" name="Picture Placeholder 19" descr="A grey sphere with triangles&#10;&#10;AI-generated content may be incorrect.">
            <a:extLst>
              <a:ext uri="{FF2B5EF4-FFF2-40B4-BE49-F238E27FC236}">
                <a16:creationId xmlns:a16="http://schemas.microsoft.com/office/drawing/2014/main" id="{3730A8F2-A6F3-A395-4425-EBCA2643A2A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pic>
        <p:nvPicPr>
          <p:cNvPr id="22" name="Picture Placeholder 21" descr="A grey and white object&#10;&#10;AI-generated content may be incorrect.">
            <a:extLst>
              <a:ext uri="{FF2B5EF4-FFF2-40B4-BE49-F238E27FC236}">
                <a16:creationId xmlns:a16="http://schemas.microsoft.com/office/drawing/2014/main" id="{BCBB0B60-2887-244D-C47F-147C24D6589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223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7A485C-F762-4E7B-A1A8-AD5CB2F7D1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 a free DataCamp licence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96697E-C255-0418-3B5C-6550EEB1BB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 forum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083F45-567A-77A0-B4EB-7C5CBA7C2A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Biodiversity data use course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A69D5B-C68A-19AD-BB1E-D16CBC749E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cleaning biodiversity data with OpenRefine (available in Spanish only)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C0D1B96-A41A-6D93-FE7B-308EB8E75EA4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8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4D6C4B2-056A-1C55-24CE-49459A39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Use Club</a:t>
            </a:r>
            <a:endParaRPr lang="en-DK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368F70-D580-6B28-A022-C708CCB4E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DK" sz="4800"/>
              <a:t>Learn </a:t>
            </a:r>
            <a:r>
              <a:rPr lang="en-DK" sz="4800" dirty="0"/>
              <a:t>more!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CC7D6-35DF-E543-3406-B33C92FB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65250" y="3511550"/>
            <a:ext cx="7772399" cy="7772399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5754AC9-603D-4560-E1DE-C1075C1C54C4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gbif.org/data-use-club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DK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02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21</TotalTime>
  <Words>211</Words>
  <Application>Microsoft Macintosh PowerPoint</Application>
  <PresentationFormat>Custom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Bitter</vt:lpstr>
      <vt:lpstr>Bitter SemiBold</vt:lpstr>
      <vt:lpstr>Rubik</vt:lpstr>
      <vt:lpstr>Arial</vt:lpstr>
      <vt:lpstr>Rubik Medium</vt:lpstr>
      <vt:lpstr>Rubik SemiBold</vt:lpstr>
      <vt:lpstr>Tema de Office</vt:lpstr>
      <vt:lpstr>PowerPoint Presentation</vt:lpstr>
      <vt:lpstr>What is Data Use Club</vt:lpstr>
      <vt:lpstr>Training seminars</vt:lpstr>
      <vt:lpstr>Practical sessions</vt:lpstr>
      <vt:lpstr>DataCamp online training</vt:lpstr>
      <vt:lpstr>Data Use Club resources</vt:lpstr>
      <vt:lpstr>Data Use Club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</cp:revision>
  <dcterms:created xsi:type="dcterms:W3CDTF">2026-02-04T13:11:48Z</dcterms:created>
  <dcterms:modified xsi:type="dcterms:W3CDTF">2026-02-04T13:33:35Z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